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261" r:id="rId3"/>
    <p:sldId id="302" r:id="rId4"/>
    <p:sldId id="281" r:id="rId5"/>
    <p:sldId id="293" r:id="rId6"/>
    <p:sldId id="295" r:id="rId7"/>
    <p:sldId id="296" r:id="rId8"/>
    <p:sldId id="294" r:id="rId9"/>
    <p:sldId id="297" r:id="rId10"/>
    <p:sldId id="299" r:id="rId11"/>
    <p:sldId id="303" r:id="rId12"/>
    <p:sldId id="304" r:id="rId13"/>
    <p:sldId id="292" r:id="rId14"/>
    <p:sldId id="291" r:id="rId15"/>
  </p:sldIdLst>
  <p:sldSz cx="9144000" cy="5143500" type="screen16x9"/>
  <p:notesSz cx="6858000" cy="9144000"/>
  <p:embeddedFontLs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Raleway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0316BC-E6F9-4C12-BB47-AF2563FA8D3D}">
  <a:tblStyle styleId="{A70316BC-E6F9-4C12-BB47-AF2563FA8D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634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tanley%20Lo\Documents\Year%203\Surface%20Simulation\important\jupyter%20notebook\simulation%20results\Experiments%20-%204%20-%20Net_Zero%20-%20neg%20-%20constant%20surface\Constant_Net_Zero_Surface%20-%20negativ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tanley%20Lo\Documents\Year%203\Surface%20Simulation\important\jupyter%20notebook\simulation%20results\Experiments%20-%204%20-%20Net_Zero%20-%20neg%20-%20constant%20surface\Constant_Net_Zero_Bacteria%20-%20negativ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tanley%20Lo\Documents\Year%203\Surface%20Simulation\important\jupyter%20notebook\simulation%20results\Experiments%20-%204%20-%20Net_Zero%20-%20neg%20-%20constant%20surface\Constant_Net_Zero_Bacteria%20-%20surface%2020-80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Average minimum interaction energy with changing bacteria domain size</a:t>
            </a:r>
          </a:p>
        </c:rich>
      </c:tx>
      <c:layout>
        <c:manualLayout>
          <c:xMode val="edge"/>
          <c:yMode val="edge"/>
          <c:x val="0.15371223758320532"/>
          <c:y val="2.80701754385964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'x7large energy'!$B$7:$V$7</c:f>
                <c:numCache>
                  <c:formatCode>General</c:formatCode>
                  <c:ptCount val="21"/>
                  <c:pt idx="0">
                    <c:v>64.278426243974039</c:v>
                  </c:pt>
                  <c:pt idx="4">
                    <c:v>128.4991586308806</c:v>
                  </c:pt>
                  <c:pt idx="6">
                    <c:v>167.53524342342038</c:v>
                  </c:pt>
                  <c:pt idx="8">
                    <c:v>183.85496140754762</c:v>
                  </c:pt>
                  <c:pt idx="9">
                    <c:v>218.52341755542017</c:v>
                  </c:pt>
                  <c:pt idx="10">
                    <c:v>222.23398394055417</c:v>
                  </c:pt>
                  <c:pt idx="11">
                    <c:v>192.31341437022454</c:v>
                  </c:pt>
                  <c:pt idx="12">
                    <c:v>179.37533037106476</c:v>
                  </c:pt>
                  <c:pt idx="13">
                    <c:v>157.81853805802993</c:v>
                  </c:pt>
                  <c:pt idx="14">
                    <c:v>153.28140639927167</c:v>
                  </c:pt>
                  <c:pt idx="15">
                    <c:v>154.96664546291939</c:v>
                  </c:pt>
                  <c:pt idx="16">
                    <c:v>142.73230064789541</c:v>
                  </c:pt>
                  <c:pt idx="17">
                    <c:v>143.09120505755797</c:v>
                  </c:pt>
                  <c:pt idx="18">
                    <c:v>143.96209684022105</c:v>
                  </c:pt>
                  <c:pt idx="19">
                    <c:v>142.79238715402764</c:v>
                  </c:pt>
                  <c:pt idx="20">
                    <c:v>137.0652161102031</c:v>
                  </c:pt>
                </c:numCache>
              </c:numRef>
            </c:plus>
            <c:minus>
              <c:numRef>
                <c:f>'x7large energy'!$B$7:$V$7</c:f>
                <c:numCache>
                  <c:formatCode>General</c:formatCode>
                  <c:ptCount val="21"/>
                  <c:pt idx="0">
                    <c:v>64.278426243974039</c:v>
                  </c:pt>
                  <c:pt idx="4">
                    <c:v>128.4991586308806</c:v>
                  </c:pt>
                  <c:pt idx="6">
                    <c:v>167.53524342342038</c:v>
                  </c:pt>
                  <c:pt idx="8">
                    <c:v>183.85496140754762</c:v>
                  </c:pt>
                  <c:pt idx="9">
                    <c:v>218.52341755542017</c:v>
                  </c:pt>
                  <c:pt idx="10">
                    <c:v>222.23398394055417</c:v>
                  </c:pt>
                  <c:pt idx="11">
                    <c:v>192.31341437022454</c:v>
                  </c:pt>
                  <c:pt idx="12">
                    <c:v>179.37533037106476</c:v>
                  </c:pt>
                  <c:pt idx="13">
                    <c:v>157.81853805802993</c:v>
                  </c:pt>
                  <c:pt idx="14">
                    <c:v>153.28140639927167</c:v>
                  </c:pt>
                  <c:pt idx="15">
                    <c:v>154.96664546291939</c:v>
                  </c:pt>
                  <c:pt idx="16">
                    <c:v>142.73230064789541</c:v>
                  </c:pt>
                  <c:pt idx="17">
                    <c:v>143.09120505755797</c:v>
                  </c:pt>
                  <c:pt idx="18">
                    <c:v>143.96209684022105</c:v>
                  </c:pt>
                  <c:pt idx="19">
                    <c:v>142.79238715402764</c:v>
                  </c:pt>
                  <c:pt idx="20">
                    <c:v>137.0652161102031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'x7large energy'!$B$2:$V$2</c:f>
              <c:numCache>
                <c:formatCode>General</c:formatCode>
                <c:ptCount val="21"/>
                <c:pt idx="0">
                  <c:v>1</c:v>
                </c:pt>
                <c:pt idx="1">
                  <c:v>5</c:v>
                </c:pt>
                <c:pt idx="2">
                  <c:v>12</c:v>
                </c:pt>
                <c:pt idx="3">
                  <c:v>25</c:v>
                </c:pt>
                <c:pt idx="4">
                  <c:v>40</c:v>
                </c:pt>
                <c:pt idx="5">
                  <c:v>60</c:v>
                </c:pt>
                <c:pt idx="6">
                  <c:v>84</c:v>
                </c:pt>
                <c:pt idx="7">
                  <c:v>112</c:v>
                </c:pt>
                <c:pt idx="8">
                  <c:v>144</c:v>
                </c:pt>
                <c:pt idx="9">
                  <c:v>180</c:v>
                </c:pt>
                <c:pt idx="10">
                  <c:v>220</c:v>
                </c:pt>
                <c:pt idx="11">
                  <c:v>264</c:v>
                </c:pt>
                <c:pt idx="12">
                  <c:v>312</c:v>
                </c:pt>
                <c:pt idx="13">
                  <c:v>364</c:v>
                </c:pt>
                <c:pt idx="14">
                  <c:v>420</c:v>
                </c:pt>
                <c:pt idx="15">
                  <c:v>480</c:v>
                </c:pt>
                <c:pt idx="16">
                  <c:v>544</c:v>
                </c:pt>
                <c:pt idx="17">
                  <c:v>612</c:v>
                </c:pt>
                <c:pt idx="18">
                  <c:v>684</c:v>
                </c:pt>
                <c:pt idx="19">
                  <c:v>760</c:v>
                </c:pt>
                <c:pt idx="20">
                  <c:v>840</c:v>
                </c:pt>
              </c:numCache>
            </c:numRef>
          </c:xVal>
          <c:yVal>
            <c:numRef>
              <c:f>'x7large energy'!$B$6:$V$6</c:f>
              <c:numCache>
                <c:formatCode>General</c:formatCode>
                <c:ptCount val="21"/>
                <c:pt idx="0">
                  <c:v>-1811.55</c:v>
                </c:pt>
                <c:pt idx="4">
                  <c:v>-2426.92</c:v>
                </c:pt>
                <c:pt idx="6">
                  <c:v>-2843.75</c:v>
                </c:pt>
                <c:pt idx="8">
                  <c:v>-3269.08</c:v>
                </c:pt>
                <c:pt idx="9">
                  <c:v>-3438.72</c:v>
                </c:pt>
                <c:pt idx="10">
                  <c:v>-3553.19</c:v>
                </c:pt>
                <c:pt idx="11">
                  <c:v>-3542.73</c:v>
                </c:pt>
                <c:pt idx="12">
                  <c:v>-3468.78</c:v>
                </c:pt>
                <c:pt idx="13">
                  <c:v>-3354.65</c:v>
                </c:pt>
                <c:pt idx="14">
                  <c:v>-3238.92</c:v>
                </c:pt>
                <c:pt idx="15">
                  <c:v>-3184.39</c:v>
                </c:pt>
                <c:pt idx="16">
                  <c:v>-3129.77</c:v>
                </c:pt>
                <c:pt idx="17">
                  <c:v>-3134.15</c:v>
                </c:pt>
                <c:pt idx="18">
                  <c:v>-3122.01</c:v>
                </c:pt>
                <c:pt idx="19">
                  <c:v>-3145.45</c:v>
                </c:pt>
                <c:pt idx="20">
                  <c:v>-3179.97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1C2-4261-B331-EDDA480134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74782400"/>
        <c:axId val="1574780736"/>
      </c:scatterChart>
      <c:valAx>
        <c:axId val="15747824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Number of Points / Domain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4780736"/>
        <c:crosses val="autoZero"/>
        <c:crossBetween val="midCat"/>
      </c:valAx>
      <c:valAx>
        <c:axId val="1574780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Energy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47824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minimum</a:t>
            </a:r>
            <a:r>
              <a:rPr lang="en-US" baseline="0" dirty="0"/>
              <a:t> interaction energy with changing surface domain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'x7large bacteria'!$B$7:$V$7</c:f>
                <c:numCache>
                  <c:formatCode>General</c:formatCode>
                  <c:ptCount val="21"/>
                  <c:pt idx="4">
                    <c:v>67.689322447355494</c:v>
                  </c:pt>
                  <c:pt idx="8">
                    <c:v>112.70674160658454</c:v>
                  </c:pt>
                  <c:pt idx="10">
                    <c:v>159.02006842956007</c:v>
                  </c:pt>
                  <c:pt idx="11">
                    <c:v>161.53836673281126</c:v>
                  </c:pt>
                  <c:pt idx="13">
                    <c:v>221.82748734185071</c:v>
                  </c:pt>
                  <c:pt idx="15">
                    <c:v>212.37401607642883</c:v>
                  </c:pt>
                  <c:pt idx="16">
                    <c:v>200.22483618453933</c:v>
                  </c:pt>
                  <c:pt idx="17">
                    <c:v>219.7620620571212</c:v>
                  </c:pt>
                  <c:pt idx="18">
                    <c:v>212.50717810501135</c:v>
                  </c:pt>
                  <c:pt idx="19">
                    <c:v>193.8799169874365</c:v>
                  </c:pt>
                  <c:pt idx="20">
                    <c:v>177.92823323156034</c:v>
                  </c:pt>
                </c:numCache>
              </c:numRef>
            </c:plus>
            <c:minus>
              <c:numRef>
                <c:f>'x7large bacteria'!$B$7:$V$7</c:f>
                <c:numCache>
                  <c:formatCode>General</c:formatCode>
                  <c:ptCount val="21"/>
                  <c:pt idx="4">
                    <c:v>67.689322447355494</c:v>
                  </c:pt>
                  <c:pt idx="8">
                    <c:v>112.70674160658454</c:v>
                  </c:pt>
                  <c:pt idx="10">
                    <c:v>159.02006842956007</c:v>
                  </c:pt>
                  <c:pt idx="11">
                    <c:v>161.53836673281126</c:v>
                  </c:pt>
                  <c:pt idx="13">
                    <c:v>221.82748734185071</c:v>
                  </c:pt>
                  <c:pt idx="15">
                    <c:v>212.37401607642883</c:v>
                  </c:pt>
                  <c:pt idx="16">
                    <c:v>200.22483618453933</c:v>
                  </c:pt>
                  <c:pt idx="17">
                    <c:v>219.7620620571212</c:v>
                  </c:pt>
                  <c:pt idx="18">
                    <c:v>212.50717810501135</c:v>
                  </c:pt>
                  <c:pt idx="19">
                    <c:v>193.8799169874365</c:v>
                  </c:pt>
                  <c:pt idx="20">
                    <c:v>177.92823323156034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'x7large bacteria'!$B$2:$V$2</c:f>
              <c:numCache>
                <c:formatCode>General</c:formatCode>
                <c:ptCount val="21"/>
                <c:pt idx="0">
                  <c:v>1</c:v>
                </c:pt>
                <c:pt idx="1">
                  <c:v>5</c:v>
                </c:pt>
                <c:pt idx="2">
                  <c:v>12</c:v>
                </c:pt>
                <c:pt idx="3">
                  <c:v>25</c:v>
                </c:pt>
                <c:pt idx="4">
                  <c:v>40</c:v>
                </c:pt>
                <c:pt idx="5">
                  <c:v>60</c:v>
                </c:pt>
                <c:pt idx="6">
                  <c:v>84</c:v>
                </c:pt>
                <c:pt idx="7">
                  <c:v>112</c:v>
                </c:pt>
                <c:pt idx="8">
                  <c:v>144</c:v>
                </c:pt>
                <c:pt idx="9">
                  <c:v>180</c:v>
                </c:pt>
                <c:pt idx="10">
                  <c:v>220</c:v>
                </c:pt>
                <c:pt idx="11">
                  <c:v>264</c:v>
                </c:pt>
                <c:pt idx="12">
                  <c:v>312</c:v>
                </c:pt>
                <c:pt idx="13">
                  <c:v>364</c:v>
                </c:pt>
                <c:pt idx="14">
                  <c:v>420</c:v>
                </c:pt>
                <c:pt idx="15">
                  <c:v>480</c:v>
                </c:pt>
                <c:pt idx="16">
                  <c:v>544</c:v>
                </c:pt>
                <c:pt idx="17">
                  <c:v>612</c:v>
                </c:pt>
                <c:pt idx="18">
                  <c:v>684</c:v>
                </c:pt>
                <c:pt idx="19">
                  <c:v>760</c:v>
                </c:pt>
                <c:pt idx="20">
                  <c:v>840</c:v>
                </c:pt>
              </c:numCache>
            </c:numRef>
          </c:xVal>
          <c:yVal>
            <c:numRef>
              <c:f>'x7large bacteria'!$B$6:$V$6</c:f>
              <c:numCache>
                <c:formatCode>General</c:formatCode>
                <c:ptCount val="21"/>
                <c:pt idx="4">
                  <c:v>-1345.0954773869346</c:v>
                </c:pt>
                <c:pt idx="8">
                  <c:v>-2393.3065326633164</c:v>
                </c:pt>
                <c:pt idx="10">
                  <c:v>-3094.643216080402</c:v>
                </c:pt>
                <c:pt idx="11">
                  <c:v>-3436.0502512562816</c:v>
                </c:pt>
                <c:pt idx="13">
                  <c:v>-4065.7989949748744</c:v>
                </c:pt>
                <c:pt idx="15">
                  <c:v>-4407.708542713568</c:v>
                </c:pt>
                <c:pt idx="16">
                  <c:v>-4501.43</c:v>
                </c:pt>
                <c:pt idx="17">
                  <c:v>-4577.2700000000004</c:v>
                </c:pt>
                <c:pt idx="18">
                  <c:v>-4631.0854271356784</c:v>
                </c:pt>
                <c:pt idx="19">
                  <c:v>-4684.93</c:v>
                </c:pt>
                <c:pt idx="20">
                  <c:v>-4720.3100000000004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395-42B1-B278-84953F8C98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74782400"/>
        <c:axId val="1574780736"/>
      </c:scatterChart>
      <c:valAx>
        <c:axId val="15747824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Number of Points / Domain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4780736"/>
        <c:crosses val="autoZero"/>
        <c:crossBetween val="midCat"/>
      </c:valAx>
      <c:valAx>
        <c:axId val="1574780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Energy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47824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minimum</a:t>
            </a:r>
            <a:r>
              <a:rPr lang="en-US" baseline="0" dirty="0"/>
              <a:t> interaction energy of 100 surface samples with changing domain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'x7large bacteria'!$B$7:$V$7</c:f>
                <c:numCache>
                  <c:formatCode>General</c:formatCode>
                  <c:ptCount val="21"/>
                  <c:pt idx="2">
                    <c:v>43.965362858881647</c:v>
                  </c:pt>
                  <c:pt idx="5">
                    <c:v>112.30891740771487</c:v>
                  </c:pt>
                  <c:pt idx="8">
                    <c:v>120.58151859328454</c:v>
                  </c:pt>
                  <c:pt idx="9">
                    <c:v>163.53753345481536</c:v>
                  </c:pt>
                  <c:pt idx="10">
                    <c:v>158.45773231146828</c:v>
                  </c:pt>
                  <c:pt idx="11">
                    <c:v>138.75506506361518</c:v>
                  </c:pt>
                  <c:pt idx="12">
                    <c:v>134.23197168417897</c:v>
                  </c:pt>
                  <c:pt idx="13">
                    <c:v>110.36465544601303</c:v>
                  </c:pt>
                  <c:pt idx="14">
                    <c:v>88.351938578081331</c:v>
                  </c:pt>
                  <c:pt idx="15">
                    <c:v>56.450894008363015</c:v>
                  </c:pt>
                  <c:pt idx="16">
                    <c:v>42.858559957331273</c:v>
                  </c:pt>
                  <c:pt idx="17">
                    <c:v>43.809246752370711</c:v>
                  </c:pt>
                  <c:pt idx="18">
                    <c:v>48.212572231857934</c:v>
                  </c:pt>
                  <c:pt idx="19">
                    <c:v>50.288360401977634</c:v>
                  </c:pt>
                  <c:pt idx="20">
                    <c:v>46.074493919076183</c:v>
                  </c:pt>
                </c:numCache>
              </c:numRef>
            </c:plus>
            <c:minus>
              <c:numRef>
                <c:f>'x7large bacteria'!$B$7:$V$7</c:f>
                <c:numCache>
                  <c:formatCode>General</c:formatCode>
                  <c:ptCount val="21"/>
                  <c:pt idx="2">
                    <c:v>43.965362858881647</c:v>
                  </c:pt>
                  <c:pt idx="5">
                    <c:v>112.30891740771487</c:v>
                  </c:pt>
                  <c:pt idx="8">
                    <c:v>120.58151859328454</c:v>
                  </c:pt>
                  <c:pt idx="9">
                    <c:v>163.53753345481536</c:v>
                  </c:pt>
                  <c:pt idx="10">
                    <c:v>158.45773231146828</c:v>
                  </c:pt>
                  <c:pt idx="11">
                    <c:v>138.75506506361518</c:v>
                  </c:pt>
                  <c:pt idx="12">
                    <c:v>134.23197168417897</c:v>
                  </c:pt>
                  <c:pt idx="13">
                    <c:v>110.36465544601303</c:v>
                  </c:pt>
                  <c:pt idx="14">
                    <c:v>88.351938578081331</c:v>
                  </c:pt>
                  <c:pt idx="15">
                    <c:v>56.450894008363015</c:v>
                  </c:pt>
                  <c:pt idx="16">
                    <c:v>42.858559957331273</c:v>
                  </c:pt>
                  <c:pt idx="17">
                    <c:v>43.809246752370711</c:v>
                  </c:pt>
                  <c:pt idx="18">
                    <c:v>48.212572231857934</c:v>
                  </c:pt>
                  <c:pt idx="19">
                    <c:v>50.288360401977634</c:v>
                  </c:pt>
                  <c:pt idx="20">
                    <c:v>46.074493919076183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'x7large bacteria'!$B$2:$V$2</c:f>
              <c:numCache>
                <c:formatCode>General</c:formatCode>
                <c:ptCount val="21"/>
                <c:pt idx="0">
                  <c:v>1</c:v>
                </c:pt>
                <c:pt idx="1">
                  <c:v>5</c:v>
                </c:pt>
                <c:pt idx="2">
                  <c:v>12</c:v>
                </c:pt>
                <c:pt idx="3">
                  <c:v>25</c:v>
                </c:pt>
                <c:pt idx="4">
                  <c:v>40</c:v>
                </c:pt>
                <c:pt idx="5">
                  <c:v>60</c:v>
                </c:pt>
                <c:pt idx="6">
                  <c:v>84</c:v>
                </c:pt>
                <c:pt idx="7">
                  <c:v>112</c:v>
                </c:pt>
                <c:pt idx="8">
                  <c:v>144</c:v>
                </c:pt>
                <c:pt idx="9">
                  <c:v>180</c:v>
                </c:pt>
                <c:pt idx="10">
                  <c:v>220</c:v>
                </c:pt>
                <c:pt idx="11">
                  <c:v>264</c:v>
                </c:pt>
                <c:pt idx="12">
                  <c:v>312</c:v>
                </c:pt>
                <c:pt idx="13">
                  <c:v>364</c:v>
                </c:pt>
                <c:pt idx="14">
                  <c:v>420</c:v>
                </c:pt>
                <c:pt idx="15">
                  <c:v>480</c:v>
                </c:pt>
                <c:pt idx="16">
                  <c:v>544</c:v>
                </c:pt>
                <c:pt idx="17">
                  <c:v>612</c:v>
                </c:pt>
                <c:pt idx="18">
                  <c:v>684</c:v>
                </c:pt>
                <c:pt idx="19">
                  <c:v>760</c:v>
                </c:pt>
                <c:pt idx="20">
                  <c:v>840</c:v>
                </c:pt>
              </c:numCache>
            </c:numRef>
          </c:xVal>
          <c:yVal>
            <c:numRef>
              <c:f>'x7large bacteria'!$B$6:$V$6</c:f>
              <c:numCache>
                <c:formatCode>General</c:formatCode>
                <c:ptCount val="21"/>
                <c:pt idx="2">
                  <c:v>-4787.42</c:v>
                </c:pt>
                <c:pt idx="5">
                  <c:v>-5808.6</c:v>
                </c:pt>
                <c:pt idx="8">
                  <c:v>-6690.58</c:v>
                </c:pt>
                <c:pt idx="9">
                  <c:v>-6952.02</c:v>
                </c:pt>
                <c:pt idx="10">
                  <c:v>-7151.34</c:v>
                </c:pt>
                <c:pt idx="11">
                  <c:v>-7250.96</c:v>
                </c:pt>
                <c:pt idx="12">
                  <c:v>-7233</c:v>
                </c:pt>
                <c:pt idx="13">
                  <c:v>-7189.92</c:v>
                </c:pt>
                <c:pt idx="14">
                  <c:v>-7047.34</c:v>
                </c:pt>
                <c:pt idx="15">
                  <c:v>-6911.94</c:v>
                </c:pt>
                <c:pt idx="16">
                  <c:v>-6859.82</c:v>
                </c:pt>
                <c:pt idx="17">
                  <c:v>-6864.32</c:v>
                </c:pt>
                <c:pt idx="18">
                  <c:v>-6891.82</c:v>
                </c:pt>
                <c:pt idx="19">
                  <c:v>-6907.5</c:v>
                </c:pt>
                <c:pt idx="20">
                  <c:v>-6915.64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B85-4FCB-9145-11F8D199F0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74782400"/>
        <c:axId val="1574780736"/>
      </c:scatterChart>
      <c:valAx>
        <c:axId val="15747824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Number of Points / Domain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4780736"/>
        <c:crosses val="autoZero"/>
        <c:crossBetween val="midCat"/>
      </c:valAx>
      <c:valAx>
        <c:axId val="1574780736"/>
        <c:scaling>
          <c:orientation val="minMax"/>
          <c:max val="-4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/>
                  <a:t>Energy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47824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4051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2026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8709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568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7695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2588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6746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3514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Domains match up better because the surface has a higher concentration so there is less mismatching unlike the smaller domains.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3861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938246" y="2533163"/>
            <a:ext cx="7218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659861" y="2533163"/>
            <a:ext cx="7218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" y="2533163"/>
            <a:ext cx="7218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1425" y="2533163"/>
            <a:ext cx="52167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893700" y="1200150"/>
            <a:ext cx="2371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2"/>
          </p:nvPr>
        </p:nvSpPr>
        <p:spPr>
          <a:xfrm>
            <a:off x="3386404" y="1200150"/>
            <a:ext cx="2371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3"/>
          </p:nvPr>
        </p:nvSpPr>
        <p:spPr>
          <a:xfrm>
            <a:off x="5879107" y="1200150"/>
            <a:ext cx="2371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xfrm>
            <a:off x="581657" y="953484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Bacteria-Surface </a:t>
            </a:r>
            <a:br>
              <a:rPr lang="en" sz="4000" dirty="0"/>
            </a:br>
            <a:r>
              <a:rPr lang="en" sz="4000" dirty="0"/>
              <a:t>Simulation reformed</a:t>
            </a:r>
            <a:endParaRPr sz="4000" dirty="0"/>
          </a:p>
        </p:txBody>
      </p:sp>
      <p:sp>
        <p:nvSpPr>
          <p:cNvPr id="3" name="Google Shape;88;p12">
            <a:extLst>
              <a:ext uri="{FF2B5EF4-FFF2-40B4-BE49-F238E27FC236}">
                <a16:creationId xmlns:a16="http://schemas.microsoft.com/office/drawing/2014/main" id="{7DB927F4-337D-4B96-8E69-692A38733B28}"/>
              </a:ext>
            </a:extLst>
          </p:cNvPr>
          <p:cNvSpPr txBox="1">
            <a:spLocks/>
          </p:cNvSpPr>
          <p:nvPr/>
        </p:nvSpPr>
        <p:spPr>
          <a:xfrm>
            <a:off x="620775" y="2677572"/>
            <a:ext cx="67365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2400" dirty="0"/>
              <a:t>S</a:t>
            </a:r>
            <a:r>
              <a:rPr lang="en-CA" sz="2400" dirty="0" err="1"/>
              <a:t>tanley</a:t>
            </a:r>
            <a:r>
              <a:rPr lang="en-CA" sz="2400" dirty="0"/>
              <a:t> Lo</a:t>
            </a:r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r>
              <a:rPr lang="en-CA" sz="2400" dirty="0"/>
              <a:t>Mar 24,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370488" y="-24449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 2 – changing surface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0" y="873499"/>
            <a:ext cx="6900704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1600" dirty="0"/>
              <a:t>Discussion: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Why does energy keep decreasing? Do larger domains dominate?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Let’s look at the surface domains directly underneath the bacteria:</a:t>
            </a:r>
          </a:p>
          <a:p>
            <a:pPr marL="533400" lvl="1" indent="0">
              <a:spcAft>
                <a:spcPts val="600"/>
              </a:spcAft>
              <a:buNone/>
            </a:pPr>
            <a:endParaRPr lang="en-US" sz="1600"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4D0737F8-D0D0-4E2A-BA09-B8FCE9022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8" y="2510162"/>
            <a:ext cx="2289734" cy="2289734"/>
          </a:xfrm>
          <a:prstGeom prst="rect">
            <a:avLst/>
          </a:prstGeom>
        </p:spPr>
      </p:pic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96DFE30B-8BC8-43DA-A0B8-F97B87EAB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7167" y="2456491"/>
            <a:ext cx="2289734" cy="22897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15B0E88-E5B9-42B5-84D1-D79086EDE131}"/>
              </a:ext>
            </a:extLst>
          </p:cNvPr>
          <p:cNvSpPr txBox="1"/>
          <p:nvPr/>
        </p:nvSpPr>
        <p:spPr>
          <a:xfrm>
            <a:off x="104515" y="2177226"/>
            <a:ext cx="2224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677480"/>
                </a:solidFill>
                <a:latin typeface="Lato"/>
                <a:sym typeface="Lato"/>
              </a:rPr>
              <a:t>Bacteria:</a:t>
            </a:r>
          </a:p>
          <a:p>
            <a:pPr algn="ctr"/>
            <a:r>
              <a:rPr lang="en-US" sz="1600" dirty="0">
                <a:solidFill>
                  <a:srgbClr val="677480"/>
                </a:solidFill>
                <a:latin typeface="Lato"/>
                <a:sym typeface="Lato"/>
              </a:rPr>
              <a:t>(264pts/domain)</a:t>
            </a:r>
            <a:endParaRPr lang="en-CA" dirty="0">
              <a:latin typeface="Lato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9E0AA5-3FF1-4AEE-99D1-A16D938146D9}"/>
              </a:ext>
            </a:extLst>
          </p:cNvPr>
          <p:cNvSpPr txBox="1"/>
          <p:nvPr/>
        </p:nvSpPr>
        <p:spPr>
          <a:xfrm>
            <a:off x="7050036" y="2246235"/>
            <a:ext cx="22248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Lato"/>
              </a:rPr>
              <a:t>684pts/domain</a:t>
            </a:r>
            <a:endParaRPr lang="en-CA" dirty="0">
              <a:latin typeface="Lato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D7AAC5-8820-4D46-88EF-601EAB03E9C0}"/>
              </a:ext>
            </a:extLst>
          </p:cNvPr>
          <p:cNvSpPr txBox="1"/>
          <p:nvPr/>
        </p:nvSpPr>
        <p:spPr>
          <a:xfrm>
            <a:off x="2370000" y="2259788"/>
            <a:ext cx="22248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Lato"/>
              </a:rPr>
              <a:t>Surface:</a:t>
            </a:r>
            <a:endParaRPr lang="en-CA" dirty="0">
              <a:latin typeface="Lato" panose="020B0604020202020204" charset="0"/>
            </a:endParaRPr>
          </a:p>
        </p:txBody>
      </p:sp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E33953AD-F60E-4020-B2CC-71505EB18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5977" y="2456491"/>
            <a:ext cx="2289734" cy="228973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AD1EEA5-3A97-4DC1-88A4-3D6E605C875F}"/>
              </a:ext>
            </a:extLst>
          </p:cNvPr>
          <p:cNvSpPr txBox="1"/>
          <p:nvPr/>
        </p:nvSpPr>
        <p:spPr>
          <a:xfrm>
            <a:off x="3154860" y="2262252"/>
            <a:ext cx="22248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Lato"/>
              </a:rPr>
              <a:t>144pts/domain</a:t>
            </a:r>
            <a:endParaRPr lang="en-CA" dirty="0">
              <a:latin typeface="Lato" panose="020B0604020202020204" charset="0"/>
            </a:endParaRPr>
          </a:p>
        </p:txBody>
      </p:sp>
      <p:pic>
        <p:nvPicPr>
          <p:cNvPr id="15" name="Picture 14" descr="Shape&#10;&#10;Description automatically generated with medium confidence">
            <a:extLst>
              <a:ext uri="{FF2B5EF4-FFF2-40B4-BE49-F238E27FC236}">
                <a16:creationId xmlns:a16="http://schemas.microsoft.com/office/drawing/2014/main" id="{E7EAF4EC-1101-4BBA-8C2E-CFACE31C4B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3602" y="2456491"/>
            <a:ext cx="2315977" cy="231597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A44F136-DB6A-4095-831E-BEE8E256C34B}"/>
              </a:ext>
            </a:extLst>
          </p:cNvPr>
          <p:cNvSpPr txBox="1"/>
          <p:nvPr/>
        </p:nvSpPr>
        <p:spPr>
          <a:xfrm>
            <a:off x="5102448" y="2259749"/>
            <a:ext cx="22248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Lato"/>
              </a:rPr>
              <a:t>264pts/domain</a:t>
            </a:r>
            <a:endParaRPr lang="en-CA" dirty="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354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8EE0B-48BE-46C5-B46A-696D6EF6A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21" y="0"/>
            <a:ext cx="8135575" cy="857400"/>
          </a:xfrm>
        </p:spPr>
        <p:txBody>
          <a:bodyPr/>
          <a:lstStyle/>
          <a:p>
            <a:r>
              <a:rPr lang="en-US" dirty="0"/>
              <a:t>Experiment 3 – changing surface (revised)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387D09-B66F-47A9-BFEE-C2E74C1A7F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25;p17">
            <a:extLst>
              <a:ext uri="{FF2B5EF4-FFF2-40B4-BE49-F238E27FC236}">
                <a16:creationId xmlns:a16="http://schemas.microsoft.com/office/drawing/2014/main" id="{3A31622D-C25E-41E9-B557-6C38550BB3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2775" y="795600"/>
            <a:ext cx="367830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1600" dirty="0"/>
              <a:t>Bacteria 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1 randomly generated bacteria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20% positive, 80% negative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Constant domain size (264pts/domain)</a:t>
            </a:r>
          </a:p>
        </p:txBody>
      </p:sp>
      <p:sp>
        <p:nvSpPr>
          <p:cNvPr id="6" name="Google Shape;125;p17">
            <a:extLst>
              <a:ext uri="{FF2B5EF4-FFF2-40B4-BE49-F238E27FC236}">
                <a16:creationId xmlns:a16="http://schemas.microsoft.com/office/drawing/2014/main" id="{82B93F6D-CA2B-4F56-AB64-F860CEF1F0FB}"/>
              </a:ext>
            </a:extLst>
          </p:cNvPr>
          <p:cNvSpPr txBox="1">
            <a:spLocks/>
          </p:cNvSpPr>
          <p:nvPr/>
        </p:nvSpPr>
        <p:spPr>
          <a:xfrm>
            <a:off x="4572000" y="857400"/>
            <a:ext cx="36783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1600" dirty="0"/>
              <a:t>Surface 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Random surface samples (100+/domain size)</a:t>
            </a:r>
          </a:p>
          <a:p>
            <a:pPr lvl="1">
              <a:spcAft>
                <a:spcPts val="600"/>
              </a:spcAft>
            </a:pPr>
            <a:r>
              <a:rPr lang="en-US" sz="1600" b="1" dirty="0">
                <a:highlight>
                  <a:srgbClr val="FFFF00"/>
                </a:highlight>
              </a:rPr>
              <a:t>(80% positive, 20% negative)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Varying domain size</a:t>
            </a:r>
          </a:p>
        </p:txBody>
      </p:sp>
      <p:sp>
        <p:nvSpPr>
          <p:cNvPr id="7" name="Google Shape;125;p17">
            <a:extLst>
              <a:ext uri="{FF2B5EF4-FFF2-40B4-BE49-F238E27FC236}">
                <a16:creationId xmlns:a16="http://schemas.microsoft.com/office/drawing/2014/main" id="{FFF79CDB-D71F-4713-97C5-5AB6AA5E3B3B}"/>
              </a:ext>
            </a:extLst>
          </p:cNvPr>
          <p:cNvSpPr txBox="1">
            <a:spLocks/>
          </p:cNvSpPr>
          <p:nvPr/>
        </p:nvSpPr>
        <p:spPr>
          <a:xfrm>
            <a:off x="992811" y="3357223"/>
            <a:ext cx="1149438" cy="670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14300" indent="0">
              <a:spcAft>
                <a:spcPts val="600"/>
              </a:spcAft>
              <a:buNone/>
            </a:pPr>
            <a:r>
              <a:rPr lang="en-US" sz="1600" dirty="0"/>
              <a:t>Surface Before</a:t>
            </a:r>
          </a:p>
        </p:txBody>
      </p:sp>
      <p:sp>
        <p:nvSpPr>
          <p:cNvPr id="8" name="Google Shape;125;p17">
            <a:extLst>
              <a:ext uri="{FF2B5EF4-FFF2-40B4-BE49-F238E27FC236}">
                <a16:creationId xmlns:a16="http://schemas.microsoft.com/office/drawing/2014/main" id="{8C96178C-8E27-4E50-8492-C6ECB518453D}"/>
              </a:ext>
            </a:extLst>
          </p:cNvPr>
          <p:cNvSpPr txBox="1">
            <a:spLocks/>
          </p:cNvSpPr>
          <p:nvPr/>
        </p:nvSpPr>
        <p:spPr>
          <a:xfrm>
            <a:off x="4472017" y="3350236"/>
            <a:ext cx="1149438" cy="670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14300" indent="0">
              <a:spcAft>
                <a:spcPts val="600"/>
              </a:spcAft>
              <a:buNone/>
            </a:pPr>
            <a:r>
              <a:rPr lang="en-US" sz="1600" dirty="0"/>
              <a:t>Surface after</a:t>
            </a:r>
          </a:p>
        </p:txBody>
      </p:sp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5AACCDBB-6662-49CC-8FA6-E3EADFC37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080" y="2981272"/>
            <a:ext cx="1715833" cy="17156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E83E12-D632-4801-9878-78A854AB1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625" y="2981100"/>
            <a:ext cx="1715833" cy="171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647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370487" y="-24449"/>
            <a:ext cx="8475231" cy="85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 3 – changing surface (revised)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0" y="873499"/>
            <a:ext cx="6592644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1600" dirty="0"/>
              <a:t>Results and Discussion: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8EC7600C-B9B2-4ABD-B4D7-F6986E1F8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675" y="990675"/>
            <a:ext cx="2058317" cy="2058317"/>
          </a:xfrm>
          <a:prstGeom prst="rect">
            <a:avLst/>
          </a:prstGeom>
        </p:spPr>
      </p:pic>
      <p:sp>
        <p:nvSpPr>
          <p:cNvPr id="11" name="Google Shape;125;p17">
            <a:extLst>
              <a:ext uri="{FF2B5EF4-FFF2-40B4-BE49-F238E27FC236}">
                <a16:creationId xmlns:a16="http://schemas.microsoft.com/office/drawing/2014/main" id="{1B12B9A0-D3EF-4200-81FB-5BA7B9EDE30B}"/>
              </a:ext>
            </a:extLst>
          </p:cNvPr>
          <p:cNvSpPr txBox="1">
            <a:spLocks/>
          </p:cNvSpPr>
          <p:nvPr/>
        </p:nvSpPr>
        <p:spPr>
          <a:xfrm>
            <a:off x="7009016" y="765462"/>
            <a:ext cx="1149438" cy="670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14300" indent="0">
              <a:spcAft>
                <a:spcPts val="600"/>
              </a:spcAft>
              <a:buNone/>
            </a:pPr>
            <a:r>
              <a:rPr lang="en-US" sz="1600" dirty="0"/>
              <a:t>Bacteria</a:t>
            </a:r>
          </a:p>
        </p:txBody>
      </p:sp>
      <p:sp>
        <p:nvSpPr>
          <p:cNvPr id="12" name="Google Shape;125;p17">
            <a:extLst>
              <a:ext uri="{FF2B5EF4-FFF2-40B4-BE49-F238E27FC236}">
                <a16:creationId xmlns:a16="http://schemas.microsoft.com/office/drawing/2014/main" id="{C074F58D-3D40-447D-94BB-C6DE66CD149A}"/>
              </a:ext>
            </a:extLst>
          </p:cNvPr>
          <p:cNvSpPr txBox="1">
            <a:spLocks/>
          </p:cNvSpPr>
          <p:nvPr/>
        </p:nvSpPr>
        <p:spPr>
          <a:xfrm>
            <a:off x="6982944" y="2713555"/>
            <a:ext cx="1149438" cy="670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14300" indent="0">
              <a:spcAft>
                <a:spcPts val="600"/>
              </a:spcAft>
              <a:buNone/>
            </a:pPr>
            <a:r>
              <a:rPr lang="en-US" sz="1600" dirty="0"/>
              <a:t>Surface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5BD653-1D45-4961-BBD3-EFE130B9F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5203" y="2939862"/>
            <a:ext cx="2064920" cy="2064920"/>
          </a:xfrm>
          <a:prstGeom prst="rect">
            <a:avLst/>
          </a:prstGeom>
        </p:spPr>
      </p:pic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9A104388-A49A-487E-A0EF-DB243250CC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2197854"/>
              </p:ext>
            </p:extLst>
          </p:nvPr>
        </p:nvGraphicFramePr>
        <p:xfrm>
          <a:off x="1147615" y="1348986"/>
          <a:ext cx="4557230" cy="33479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691829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502513" y="0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03480" y="905031"/>
            <a:ext cx="5023006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The macroscopic concept does not dominate the interaction</a:t>
            </a:r>
          </a:p>
          <a:p>
            <a:r>
              <a:rPr lang="en-US" sz="1600" dirty="0"/>
              <a:t>Optimal design of surface </a:t>
            </a:r>
            <a:r>
              <a:rPr lang="en-US" sz="1600" dirty="0">
                <a:sym typeface="Wingdings" panose="05000000000000000000" pitchFamily="2" charset="2"/>
              </a:rPr>
              <a:t> Similar domain size, and similar concentrations (opposite of the bacteria)</a:t>
            </a:r>
            <a:endParaRPr lang="en-US" sz="1600"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200B0F-7E18-4887-ABAC-04712FFCF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6014635" y="995395"/>
            <a:ext cx="2465940" cy="24048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22EC724-811B-438E-A3B5-57CD1C00571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50786" y="1972433"/>
            <a:ext cx="361133" cy="3594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BE4F0D-C4ED-4A46-B4F0-50656B19BA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9704" y="1972433"/>
            <a:ext cx="361133" cy="359453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86F08DE-3675-4068-9172-6493A67CAAC9}"/>
              </a:ext>
            </a:extLst>
          </p:cNvPr>
          <p:cNvCxnSpPr>
            <a:cxnSpLocks/>
          </p:cNvCxnSpPr>
          <p:nvPr/>
        </p:nvCxnSpPr>
        <p:spPr>
          <a:xfrm>
            <a:off x="5969290" y="1899867"/>
            <a:ext cx="521723" cy="521723"/>
          </a:xfrm>
          <a:prstGeom prst="line">
            <a:avLst/>
          </a:prstGeom>
          <a:ln w="28575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C6EF69C-52AC-4206-9F60-81FF36322C3F}"/>
              </a:ext>
            </a:extLst>
          </p:cNvPr>
          <p:cNvCxnSpPr>
            <a:cxnSpLocks/>
          </p:cNvCxnSpPr>
          <p:nvPr/>
        </p:nvCxnSpPr>
        <p:spPr>
          <a:xfrm flipV="1">
            <a:off x="5991961" y="1922537"/>
            <a:ext cx="476379" cy="47638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Shape&#10;&#10;Description automatically generated">
            <a:extLst>
              <a:ext uri="{FF2B5EF4-FFF2-40B4-BE49-F238E27FC236}">
                <a16:creationId xmlns:a16="http://schemas.microsoft.com/office/drawing/2014/main" id="{75F43884-3805-412C-9B6D-9A054468217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2166504" y="2571750"/>
            <a:ext cx="2058317" cy="2058317"/>
          </a:xfrm>
          <a:prstGeom prst="rect">
            <a:avLst/>
          </a:prstGeom>
        </p:spPr>
      </p:pic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9D6BD707-E3E2-43BA-9639-DFA81F384BEF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</a:blip>
          <a:stretch>
            <a:fillRect/>
          </a:stretch>
        </p:blipFill>
        <p:spPr>
          <a:xfrm>
            <a:off x="2166504" y="2571750"/>
            <a:ext cx="2058317" cy="205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377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3C567-26AA-4B8A-B62C-149FFD02D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1F615-CFEB-4462-8CDC-DF01724F98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AC72161-6780-48E2-9A41-2C3021ADBE66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893700" y="1215788"/>
            <a:ext cx="7463036" cy="37257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Translate to a physical experiment in differentiating bacteria with surfaces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ESIC for the concentration of surface charges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How about size of domains on bacteria? </a:t>
            </a:r>
          </a:p>
          <a:p>
            <a:pPr>
              <a:lnSpc>
                <a:spcPct val="150000"/>
              </a:lnSpc>
            </a:pPr>
            <a:r>
              <a:rPr lang="en-US" dirty="0"/>
              <a:t>Topography of surfaces, the 3D structures of surfaces</a:t>
            </a:r>
            <a:endParaRPr lang="en-CA" dirty="0"/>
          </a:p>
          <a:p>
            <a:pPr>
              <a:lnSpc>
                <a:spcPct val="150000"/>
              </a:lnSpc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39862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375377" y="-83127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0" y="595713"/>
            <a:ext cx="6563305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/>
              <a:t>Motivation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Challenge the concept that the most negative bacteria will attach to the most positive surface</a:t>
            </a:r>
          </a:p>
          <a:p>
            <a:pPr lvl="1"/>
            <a:r>
              <a:rPr lang="en-US" sz="1600" dirty="0"/>
              <a:t>Provide insight on the arrangement of surface domains to repel or attract bacteria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Context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Most bacteria have a net negative surface charge</a:t>
            </a:r>
            <a:endParaRPr lang="en-US" sz="1600" baseline="30000" dirty="0"/>
          </a:p>
          <a:p>
            <a:pPr lvl="1">
              <a:spcAft>
                <a:spcPts val="600"/>
              </a:spcAft>
            </a:pPr>
            <a:r>
              <a:rPr lang="en-US" sz="1600" dirty="0"/>
              <a:t>Initial adhesion is mediated by electrostatic and hydrodynamic forces</a:t>
            </a:r>
            <a:r>
              <a:rPr lang="en-US" sz="1600" baseline="30000" dirty="0"/>
              <a:t>1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Positive surface domains are more influential than negative surface charge</a:t>
            </a:r>
            <a:r>
              <a:rPr lang="en-US" sz="1600" baseline="30000" dirty="0"/>
              <a:t>2</a:t>
            </a:r>
            <a:r>
              <a:rPr lang="en-US" sz="1600" dirty="0"/>
              <a:t> </a:t>
            </a:r>
            <a:r>
              <a:rPr lang="en-US" sz="1600" b="1" dirty="0"/>
              <a:t>BUT HOW?</a:t>
            </a:r>
          </a:p>
          <a:p>
            <a:pPr marL="533400" lvl="1" indent="0">
              <a:spcAft>
                <a:spcPts val="600"/>
              </a:spcAft>
              <a:buNone/>
            </a:pPr>
            <a:r>
              <a:rPr lang="en-US" sz="900" dirty="0"/>
              <a:t>1. </a:t>
            </a:r>
            <a:r>
              <a:rPr lang="en-US" sz="900" dirty="0" err="1"/>
              <a:t>Tuson</a:t>
            </a:r>
            <a:r>
              <a:rPr lang="en-US" sz="900" dirty="0"/>
              <a:t>, H. H.; Weibel, D. B. Bacteria–surface interactions. https://pubs.rsc.org/en/content/articlelanding/2013/sm/c3sm27705d (accessed Dec 1,  2020).</a:t>
            </a:r>
          </a:p>
          <a:p>
            <a:pPr marL="533400" lvl="1" indent="0">
              <a:buNone/>
            </a:pPr>
            <a:r>
              <a:rPr lang="en-US" sz="900" dirty="0"/>
              <a:t>2. Zita, A. and </a:t>
            </a:r>
            <a:r>
              <a:rPr lang="en-US" sz="900" dirty="0" err="1"/>
              <a:t>Hermansson</a:t>
            </a:r>
            <a:r>
              <a:rPr lang="en-US" sz="900" dirty="0"/>
              <a:t>, M. (1997) Effects of bacterial cell</a:t>
            </a:r>
          </a:p>
          <a:p>
            <a:pPr marL="533400" lvl="1" indent="0">
              <a:buNone/>
            </a:pPr>
            <a:r>
              <a:rPr lang="en-US" sz="900" dirty="0"/>
              <a:t>surface structures and hydrophobicity on attachment to activated sludge flocs. Appl. Environ. Microbiol. 63, 1168-1170.</a:t>
            </a:r>
          </a:p>
          <a:p>
            <a:pPr marL="533400" lvl="1" indent="0">
              <a:buNone/>
            </a:pPr>
            <a:endParaRPr lang="en-US" sz="1600"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26" name="Picture 2" descr="Phospholipids | Introduction to Chemistry">
            <a:extLst>
              <a:ext uri="{FF2B5EF4-FFF2-40B4-BE49-F238E27FC236}">
                <a16:creationId xmlns:a16="http://schemas.microsoft.com/office/drawing/2014/main" id="{45DA0BF1-B636-443A-A304-AC2604A686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4048" y="1294114"/>
            <a:ext cx="1442560" cy="1620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310075C-73A7-461E-AB23-A0226A877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0474" y="3151651"/>
            <a:ext cx="1507703" cy="126617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B5136-8025-4EF8-913E-297A1D613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8810" y="1217113"/>
            <a:ext cx="6462600" cy="3552300"/>
          </a:xfrm>
        </p:spPr>
        <p:txBody>
          <a:bodyPr/>
          <a:lstStyle/>
          <a:p>
            <a:r>
              <a:rPr lang="en-US" sz="1400" dirty="0"/>
              <a:t>Reversible adhesion by long-range forces</a:t>
            </a:r>
          </a:p>
          <a:p>
            <a:r>
              <a:rPr lang="en-US" sz="1400" dirty="0"/>
              <a:t>Hydrophobic Interaction and Electrostatic interaction chromatography</a:t>
            </a:r>
          </a:p>
          <a:p>
            <a:pPr>
              <a:spcAft>
                <a:spcPts val="600"/>
              </a:spcAft>
            </a:pPr>
            <a:r>
              <a:rPr lang="en-US" sz="1400" dirty="0"/>
              <a:t>Hydrophobicity &gt; Positive charge &gt; Negative charge (adhesion)</a:t>
            </a:r>
          </a:p>
          <a:p>
            <a:pPr lvl="1"/>
            <a:r>
              <a:rPr lang="en-US" sz="1200" dirty="0"/>
              <a:t>Activated sludge flocs consist of numerous constituents such as bacteria, extracellular polymeric substances (EPS), organic and inorganic particles</a:t>
            </a:r>
            <a:endParaRPr lang="en-CA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02C1E5-5A9C-46A9-AC44-A97486854C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E5DB98-9646-4242-A09D-0BBBCC78A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331" y="217612"/>
            <a:ext cx="5349337" cy="11553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4451028-33B6-46B2-871D-472DB9EED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875" y="2800477"/>
            <a:ext cx="5982535" cy="1438476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7A2E3B8-F1D6-40EB-9274-4616D18D419E}"/>
              </a:ext>
            </a:extLst>
          </p:cNvPr>
          <p:cNvSpPr txBox="1">
            <a:spLocks/>
          </p:cNvSpPr>
          <p:nvPr/>
        </p:nvSpPr>
        <p:spPr>
          <a:xfrm>
            <a:off x="888810" y="4141820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200" dirty="0"/>
              <a:t>Net surface charge of bacteria from 0 to strongly negative</a:t>
            </a:r>
            <a:endParaRPr lang="en-CA" sz="1200" dirty="0"/>
          </a:p>
        </p:txBody>
      </p:sp>
    </p:spTree>
    <p:extLst>
      <p:ext uri="{BB962C8B-B14F-4D97-AF65-F5344CB8AC3E}">
        <p14:creationId xmlns:p14="http://schemas.microsoft.com/office/powerpoint/2010/main" val="2791181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411059" y="-14472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Technicals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699" y="711371"/>
            <a:ext cx="5497321" cy="3720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/>
              <a:t>Simulation</a:t>
            </a:r>
            <a:r>
              <a:rPr lang="en-US" dirty="0"/>
              <a:t> </a:t>
            </a:r>
            <a:r>
              <a:rPr lang="en-US" sz="2000" dirty="0"/>
              <a:t>Environment</a:t>
            </a:r>
            <a:endParaRPr lang="en-US" dirty="0"/>
          </a:p>
          <a:p>
            <a:pPr lvl="1">
              <a:spcAft>
                <a:spcPts val="600"/>
              </a:spcAft>
            </a:pPr>
            <a:r>
              <a:rPr lang="en-US" sz="1600" dirty="0"/>
              <a:t>Matrix space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Assume only electrostatic attraction (+1/-1)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Relative axis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Simplification of model </a:t>
            </a:r>
            <a:r>
              <a:rPr lang="en-US" sz="1600" dirty="0">
                <a:sym typeface="Wingdings" panose="05000000000000000000" pitchFamily="2" charset="2"/>
              </a:rPr>
              <a:t> 2D bacteria and surface, only translations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sym typeface="Wingdings" panose="05000000000000000000" pitchFamily="2" charset="2"/>
              </a:rPr>
              <a:t>Bacteria is 10000-fold smaller than the surface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sym typeface="Wingdings" panose="05000000000000000000" pitchFamily="2" charset="2"/>
              </a:rPr>
              <a:t>Parameters to change:</a:t>
            </a:r>
          </a:p>
          <a:p>
            <a:pPr lvl="2">
              <a:spcAft>
                <a:spcPts val="600"/>
              </a:spcAft>
            </a:pPr>
            <a:r>
              <a:rPr lang="en-US" sz="1600" dirty="0">
                <a:sym typeface="Wingdings" panose="05000000000000000000" pitchFamily="2" charset="2"/>
              </a:rPr>
              <a:t>Domain size, surface charge, distribution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sym typeface="Wingdings" panose="05000000000000000000" pitchFamily="2" charset="2"/>
              </a:rPr>
              <a:t>Random distribution of domains (</a:t>
            </a:r>
            <a:r>
              <a:rPr lang="en-US" sz="1600" dirty="0" err="1">
                <a:sym typeface="Wingdings" panose="05000000000000000000" pitchFamily="2" charset="2"/>
              </a:rPr>
              <a:t>np.seed</a:t>
            </a:r>
            <a:r>
              <a:rPr lang="en-US" sz="1600" dirty="0">
                <a:sym typeface="Wingdings" panose="05000000000000000000" pitchFamily="2" charset="2"/>
              </a:rPr>
              <a:t>())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199775DB-56DB-4974-B782-C71881034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393" y="352069"/>
            <a:ext cx="2219681" cy="22196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92F60E-FF29-44E1-8ECE-BC6494F72E34}"/>
              </a:ext>
            </a:extLst>
          </p:cNvPr>
          <p:cNvSpPr txBox="1"/>
          <p:nvPr/>
        </p:nvSpPr>
        <p:spPr>
          <a:xfrm>
            <a:off x="6804398" y="265955"/>
            <a:ext cx="22248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Lato"/>
              </a:rPr>
              <a:t>Bacteria</a:t>
            </a:r>
            <a:endParaRPr lang="en-CA" dirty="0">
              <a:latin typeface="Lato" panose="020B060402020202020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8191E2-F4F5-4E26-978C-BECC920EF7E1}"/>
              </a:ext>
            </a:extLst>
          </p:cNvPr>
          <p:cNvSpPr txBox="1"/>
          <p:nvPr/>
        </p:nvSpPr>
        <p:spPr>
          <a:xfrm>
            <a:off x="6311931" y="2616042"/>
            <a:ext cx="21686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Lato"/>
              </a:rPr>
              <a:t>Net Zero Surface Charge</a:t>
            </a:r>
            <a:endParaRPr lang="en-CA" dirty="0">
              <a:latin typeface="Lato" panose="020B0604020202020204" charset="0"/>
            </a:endParaRPr>
          </a:p>
        </p:txBody>
      </p:sp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32D3177E-0B17-4A60-8D29-A91A5635FE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6835" y="2923819"/>
            <a:ext cx="1598929" cy="159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361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407730" y="4890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Technicals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699" y="711371"/>
            <a:ext cx="7316342" cy="3720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/>
              <a:t>Bacteria-Surface Interaction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sym typeface="Wingdings" panose="05000000000000000000" pitchFamily="2" charset="2"/>
              </a:rPr>
              <a:t>Scans the entire surface in small intervals.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sym typeface="Wingdings" panose="05000000000000000000" pitchFamily="2" charset="2"/>
              </a:rPr>
              <a:t>At each location, the energy is evaluated.</a:t>
            </a:r>
          </a:p>
          <a:p>
            <a:pPr lvl="1">
              <a:spcAft>
                <a:spcPts val="600"/>
              </a:spcAft>
            </a:pPr>
            <a:r>
              <a:rPr lang="en-US" sz="1600" dirty="0">
                <a:sym typeface="Wingdings" panose="05000000000000000000" pitchFamily="2" charset="2"/>
              </a:rPr>
              <a:t>Minimum energy is recorded for each sample.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Picture 2" descr="Engineering drawing&#10;&#10;Description automatically generated">
            <a:extLst>
              <a:ext uri="{FF2B5EF4-FFF2-40B4-BE49-F238E27FC236}">
                <a16:creationId xmlns:a16="http://schemas.microsoft.com/office/drawing/2014/main" id="{DEA4AFCF-EBC8-4ACB-BF11-20A21DCF66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98" t="25859" r="32245" b="46476"/>
          <a:stretch/>
        </p:blipFill>
        <p:spPr>
          <a:xfrm>
            <a:off x="4303059" y="2571750"/>
            <a:ext cx="3329982" cy="142294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A1A2F4-23D0-4A2D-8EA3-E8FA44D1468C}"/>
              </a:ext>
            </a:extLst>
          </p:cNvPr>
          <p:cNvSpPr txBox="1"/>
          <p:nvPr/>
        </p:nvSpPr>
        <p:spPr>
          <a:xfrm>
            <a:off x="6816437" y="2571750"/>
            <a:ext cx="9608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Wingdings" panose="05000000000000000000" pitchFamily="2" charset="2"/>
              </a:rPr>
              <a:t>bacteria</a:t>
            </a:r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4103B2F-C440-4AC9-99B1-1E560D682876}"/>
              </a:ext>
            </a:extLst>
          </p:cNvPr>
          <p:cNvSpPr txBox="1"/>
          <p:nvPr/>
        </p:nvSpPr>
        <p:spPr>
          <a:xfrm>
            <a:off x="7374693" y="3415059"/>
            <a:ext cx="9608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677480"/>
                </a:solidFill>
                <a:latin typeface="Lato"/>
                <a:sym typeface="Wingdings" panose="05000000000000000000" pitchFamily="2" charset="2"/>
              </a:rPr>
              <a:t>surface</a:t>
            </a:r>
            <a:endParaRPr lang="en-CA" dirty="0"/>
          </a:p>
        </p:txBody>
      </p:sp>
      <p:pic>
        <p:nvPicPr>
          <p:cNvPr id="22" name="Picture 21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1221D44E-F808-4222-A105-97474268A7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0277" y="2419722"/>
            <a:ext cx="2208753" cy="220875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7CB9343-5B7F-42FF-9183-A22D832D325B}"/>
              </a:ext>
            </a:extLst>
          </p:cNvPr>
          <p:cNvSpPr txBox="1"/>
          <p:nvPr/>
        </p:nvSpPr>
        <p:spPr>
          <a:xfrm>
            <a:off x="4756797" y="3138060"/>
            <a:ext cx="13585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Wingdings" panose="05000000000000000000" pitchFamily="2" charset="2"/>
              </a:rPr>
              <a:t>Energy = -1</a:t>
            </a:r>
            <a:endParaRPr lang="en-CA" sz="11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9260E6-14B7-4AF3-A27B-D4DACC800EAD}"/>
              </a:ext>
            </a:extLst>
          </p:cNvPr>
          <p:cNvSpPr txBox="1"/>
          <p:nvPr/>
        </p:nvSpPr>
        <p:spPr>
          <a:xfrm>
            <a:off x="6115357" y="3173978"/>
            <a:ext cx="13585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Wingdings" panose="05000000000000000000" pitchFamily="2" charset="2"/>
              </a:rPr>
              <a:t>Energy = +1</a:t>
            </a:r>
            <a:endParaRPr lang="en-CA" sz="11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B8E9D0F-2847-437A-A22D-F659BA7A55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1165" y="1682132"/>
            <a:ext cx="1467055" cy="5811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5F84E2-C707-47DF-BB9C-984799F153DB}"/>
              </a:ext>
            </a:extLst>
          </p:cNvPr>
          <p:cNvSpPr txBox="1"/>
          <p:nvPr/>
        </p:nvSpPr>
        <p:spPr>
          <a:xfrm>
            <a:off x="8061196" y="2140830"/>
            <a:ext cx="5487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ym typeface="Wingdings" panose="05000000000000000000" pitchFamily="2" charset="2"/>
              </a:rPr>
              <a:t>r = 1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17433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380267" y="0"/>
            <a:ext cx="6587754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 1 – changing bacteria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0" y="873499"/>
            <a:ext cx="3678300" cy="13562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1600" dirty="0"/>
              <a:t>Bacteria: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Random bacteria sample (200+/domain size)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20% positive, 80% negative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Varying domain sizes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100 x 100 pts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52315E-67E6-473E-8E6D-B1C7961F6DF2}"/>
              </a:ext>
            </a:extLst>
          </p:cNvPr>
          <p:cNvSpPr txBox="1"/>
          <p:nvPr/>
        </p:nvSpPr>
        <p:spPr>
          <a:xfrm>
            <a:off x="2660627" y="3435458"/>
            <a:ext cx="13987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Largest domain size (840pts)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9" name="Google Shape;125;p17">
            <a:extLst>
              <a:ext uri="{FF2B5EF4-FFF2-40B4-BE49-F238E27FC236}">
                <a16:creationId xmlns:a16="http://schemas.microsoft.com/office/drawing/2014/main" id="{84479995-506B-4E39-B7CB-953EB2A42235}"/>
              </a:ext>
            </a:extLst>
          </p:cNvPr>
          <p:cNvSpPr txBox="1">
            <a:spLocks/>
          </p:cNvSpPr>
          <p:nvPr/>
        </p:nvSpPr>
        <p:spPr>
          <a:xfrm>
            <a:off x="4572000" y="873499"/>
            <a:ext cx="36783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1600" dirty="0"/>
              <a:t>Surface: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1 randomly generated surface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Net zero surface charge (50% positive, 50% negative)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Constant domain size (264pts/domain)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D75BEE-7561-4733-89F1-4D1DC15C6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064" y="3163082"/>
            <a:ext cx="1358563" cy="135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106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390046" y="0"/>
            <a:ext cx="6607313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 1 – changing bacteria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0" y="873499"/>
            <a:ext cx="7247883" cy="13562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1600" dirty="0"/>
              <a:t>Results and Discussion: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Each datapoint is the average of 200 samples.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The minimum interaction energy correlates to matching domain sizes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9A104388-A49A-487E-A0EF-DB243250CC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19389"/>
              </p:ext>
            </p:extLst>
          </p:nvPr>
        </p:nvGraphicFramePr>
        <p:xfrm>
          <a:off x="1940926" y="2114608"/>
          <a:ext cx="4960620" cy="2714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96909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370488" y="-24449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 2 – changing surface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0" y="873499"/>
            <a:ext cx="367830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1600" dirty="0"/>
              <a:t>Bacteria 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1 randomly generated bacteria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20% positive, 80% negative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Constant domain size (264pts/domain)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" name="Google Shape;125;p17">
            <a:extLst>
              <a:ext uri="{FF2B5EF4-FFF2-40B4-BE49-F238E27FC236}">
                <a16:creationId xmlns:a16="http://schemas.microsoft.com/office/drawing/2014/main" id="{D994BED2-E8F8-4A3B-A24D-2FF25B773D6D}"/>
              </a:ext>
            </a:extLst>
          </p:cNvPr>
          <p:cNvSpPr txBox="1">
            <a:spLocks/>
          </p:cNvSpPr>
          <p:nvPr/>
        </p:nvSpPr>
        <p:spPr>
          <a:xfrm>
            <a:off x="4572000" y="873499"/>
            <a:ext cx="36783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1600" dirty="0"/>
              <a:t>Surface 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Random surface samples (200+/domain size)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Net zero surface charge (50% positive, 50% negative)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Varying domain size</a:t>
            </a:r>
          </a:p>
        </p:txBody>
      </p:sp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DE4DC7D8-1A0B-474D-B606-9D15EAD1E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237" y="2895520"/>
            <a:ext cx="1638259" cy="1638095"/>
          </a:xfrm>
          <a:prstGeom prst="rect">
            <a:avLst/>
          </a:prstGeom>
        </p:spPr>
      </p:pic>
      <p:pic>
        <p:nvPicPr>
          <p:cNvPr id="8" name="Picture 7" descr="Shape&#10;&#10;Description automatically generated">
            <a:extLst>
              <a:ext uri="{FF2B5EF4-FFF2-40B4-BE49-F238E27FC236}">
                <a16:creationId xmlns:a16="http://schemas.microsoft.com/office/drawing/2014/main" id="{A1FBCF6D-0833-4C17-8A1D-EFD794FA0A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901" y="2625843"/>
            <a:ext cx="2170783" cy="217078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6006F7-9242-43E3-884F-D0BEDD69F470}"/>
              </a:ext>
            </a:extLst>
          </p:cNvPr>
          <p:cNvSpPr txBox="1"/>
          <p:nvPr/>
        </p:nvSpPr>
        <p:spPr>
          <a:xfrm>
            <a:off x="1182806" y="4642406"/>
            <a:ext cx="197553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Wingdings" panose="05000000000000000000" pitchFamily="2" charset="2"/>
              </a:rPr>
              <a:t>High magnification</a:t>
            </a:r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D37173-4BA3-4614-B0BF-3076059F5C69}"/>
              </a:ext>
            </a:extLst>
          </p:cNvPr>
          <p:cNvSpPr txBox="1"/>
          <p:nvPr/>
        </p:nvSpPr>
        <p:spPr>
          <a:xfrm>
            <a:off x="3541097" y="4641432"/>
            <a:ext cx="258118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Wingdings" panose="05000000000000000000" pitchFamily="2" charset="2"/>
              </a:rPr>
              <a:t>Medium magnification</a:t>
            </a:r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9FD185-2FD8-40A5-B7FC-EBAB9ABB8B45}"/>
              </a:ext>
            </a:extLst>
          </p:cNvPr>
          <p:cNvSpPr txBox="1"/>
          <p:nvPr/>
        </p:nvSpPr>
        <p:spPr>
          <a:xfrm>
            <a:off x="106914" y="2800435"/>
            <a:ext cx="163825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677480"/>
                </a:solidFill>
                <a:effectLst/>
                <a:uLnTx/>
                <a:uFillTx/>
                <a:latin typeface="Lato"/>
                <a:sym typeface="Wingdings" panose="05000000000000000000" pitchFamily="2" charset="2"/>
              </a:rPr>
              <a:t>Surface Domains:</a:t>
            </a:r>
            <a:endParaRPr lang="en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AA6F06-8484-4C41-BD6D-807DF19E4A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0259" y="2897442"/>
            <a:ext cx="1681727" cy="163617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62DDF8B-1024-45B2-A11F-B50F1D81F344}"/>
              </a:ext>
            </a:extLst>
          </p:cNvPr>
          <p:cNvSpPr txBox="1"/>
          <p:nvPr/>
        </p:nvSpPr>
        <p:spPr>
          <a:xfrm>
            <a:off x="6210259" y="4617957"/>
            <a:ext cx="258118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677480"/>
                </a:solidFill>
                <a:latin typeface="Lato"/>
                <a:sym typeface="Wingdings" panose="05000000000000000000" pitchFamily="2" charset="2"/>
              </a:rPr>
              <a:t>No magnification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04266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370488" y="-24449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 2 – changing surface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0" y="873499"/>
            <a:ext cx="6592644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1600" dirty="0"/>
              <a:t>Results:</a:t>
            </a:r>
          </a:p>
          <a:p>
            <a:pPr lvl="1">
              <a:spcAft>
                <a:spcPts val="600"/>
              </a:spcAft>
            </a:pPr>
            <a:r>
              <a:rPr lang="en-US" sz="1600" dirty="0"/>
              <a:t>Each data point is the average of 200 samples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A104388-A49A-487E-A0EF-DB243250CC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9190755"/>
              </p:ext>
            </p:extLst>
          </p:nvPr>
        </p:nvGraphicFramePr>
        <p:xfrm>
          <a:off x="1703116" y="1803614"/>
          <a:ext cx="5229225" cy="2834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28E1F58-BCC7-4CA2-A351-9D5E20C56978}"/>
              </a:ext>
            </a:extLst>
          </p:cNvPr>
          <p:cNvCxnSpPr/>
          <p:nvPr/>
        </p:nvCxnSpPr>
        <p:spPr>
          <a:xfrm flipV="1">
            <a:off x="3701609" y="3662490"/>
            <a:ext cx="0" cy="103444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2524732"/>
      </p:ext>
    </p:extLst>
  </p:cSld>
  <p:clrMapOvr>
    <a:masterClrMapping/>
  </p:clrMapOvr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1562</TotalTime>
  <Words>734</Words>
  <Application>Microsoft Office PowerPoint</Application>
  <PresentationFormat>On-screen Show (16:9)</PresentationFormat>
  <Paragraphs>131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Lato</vt:lpstr>
      <vt:lpstr>Raleway</vt:lpstr>
      <vt:lpstr>Antonio template</vt:lpstr>
      <vt:lpstr>Bacteria-Surface  Simulation reformed</vt:lpstr>
      <vt:lpstr>Background</vt:lpstr>
      <vt:lpstr>PowerPoint Presentation</vt:lpstr>
      <vt:lpstr>Technicals</vt:lpstr>
      <vt:lpstr>Technicals</vt:lpstr>
      <vt:lpstr>Experiment 1 – changing bacteria</vt:lpstr>
      <vt:lpstr>Experiment 1 – changing bacteria</vt:lpstr>
      <vt:lpstr>Experiment 2 – changing surface</vt:lpstr>
      <vt:lpstr>Experiment 2 – changing surface</vt:lpstr>
      <vt:lpstr>Experiment 2 – changing surface</vt:lpstr>
      <vt:lpstr>Experiment 3 – changing surface (revised)</vt:lpstr>
      <vt:lpstr>Experiment 3 – changing surface (revised)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Bacteria-Surface Interaction Simulation</dc:title>
  <dc:creator>Stanley Lo</dc:creator>
  <cp:lastModifiedBy>Stanley Lo</cp:lastModifiedBy>
  <cp:revision>206</cp:revision>
  <dcterms:modified xsi:type="dcterms:W3CDTF">2021-03-24T14:33:51Z</dcterms:modified>
</cp:coreProperties>
</file>